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2" r:id="rId3"/>
    <p:sldId id="274" r:id="rId4"/>
    <p:sldId id="275" r:id="rId5"/>
    <p:sldId id="260" r:id="rId6"/>
    <p:sldId id="258" r:id="rId7"/>
    <p:sldId id="259" r:id="rId8"/>
    <p:sldId id="261" r:id="rId9"/>
    <p:sldId id="262" r:id="rId10"/>
    <p:sldId id="263" r:id="rId11"/>
    <p:sldId id="277" r:id="rId12"/>
    <p:sldId id="266" r:id="rId13"/>
    <p:sldId id="265" r:id="rId14"/>
    <p:sldId id="264" r:id="rId15"/>
    <p:sldId id="267" r:id="rId16"/>
    <p:sldId id="276" r:id="rId17"/>
    <p:sldId id="268" r:id="rId18"/>
    <p:sldId id="269" r:id="rId19"/>
    <p:sldId id="278" r:id="rId20"/>
    <p:sldId id="271" r:id="rId21"/>
    <p:sldId id="281" r:id="rId22"/>
    <p:sldId id="272" r:id="rId23"/>
    <p:sldId id="270" r:id="rId24"/>
    <p:sldId id="273" r:id="rId25"/>
    <p:sldId id="279" r:id="rId26"/>
    <p:sldId id="280" r:id="rId27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4660"/>
  </p:normalViewPr>
  <p:slideViewPr>
    <p:cSldViewPr snapToGrid="0">
      <p:cViewPr varScale="1">
        <p:scale>
          <a:sx n="133" d="100"/>
          <a:sy n="133" d="100"/>
        </p:scale>
        <p:origin x="374" y="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171A-C1CB-4A50-B441-E5CE4F97BEBD}" type="datetimeFigureOut">
              <a:rPr lang="pl-PL" smtClean="0"/>
              <a:pPr/>
              <a:t>21.07.2026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07CAB-75EA-4C16-A297-9F0774383E4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86929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171A-C1CB-4A50-B441-E5CE4F97BEBD}" type="datetimeFigureOut">
              <a:rPr lang="pl-PL" smtClean="0"/>
              <a:pPr/>
              <a:t>21.07.2026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07CAB-75EA-4C16-A297-9F0774383E4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82628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171A-C1CB-4A50-B441-E5CE4F97BEBD}" type="datetimeFigureOut">
              <a:rPr lang="pl-PL" smtClean="0"/>
              <a:pPr/>
              <a:t>21.07.2026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07CAB-75EA-4C16-A297-9F0774383E4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725905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171A-C1CB-4A50-B441-E5CE4F97BEBD}" type="datetimeFigureOut">
              <a:rPr lang="pl-PL" smtClean="0"/>
              <a:pPr/>
              <a:t>21.07.2026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07CAB-75EA-4C16-A297-9F0774383E4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82890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171A-C1CB-4A50-B441-E5CE4F97BEBD}" type="datetimeFigureOut">
              <a:rPr lang="pl-PL" smtClean="0"/>
              <a:pPr/>
              <a:t>21.07.2026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07CAB-75EA-4C16-A297-9F0774383E4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45146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171A-C1CB-4A50-B441-E5CE4F97BEBD}" type="datetimeFigureOut">
              <a:rPr lang="pl-PL" smtClean="0"/>
              <a:pPr/>
              <a:t>21.07.2026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07CAB-75EA-4C16-A297-9F0774383E4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92666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171A-C1CB-4A50-B441-E5CE4F97BEBD}" type="datetimeFigureOut">
              <a:rPr lang="pl-PL" smtClean="0"/>
              <a:pPr/>
              <a:t>21.07.2026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07CAB-75EA-4C16-A297-9F0774383E4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654163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171A-C1CB-4A50-B441-E5CE4F97BEBD}" type="datetimeFigureOut">
              <a:rPr lang="pl-PL" smtClean="0"/>
              <a:pPr/>
              <a:t>21.07.2026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07CAB-75EA-4C16-A297-9F0774383E4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04814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171A-C1CB-4A50-B441-E5CE4F97BEBD}" type="datetimeFigureOut">
              <a:rPr lang="pl-PL" smtClean="0"/>
              <a:pPr/>
              <a:t>21.07.2026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07CAB-75EA-4C16-A297-9F0774383E4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35175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171A-C1CB-4A50-B441-E5CE4F97BEBD}" type="datetimeFigureOut">
              <a:rPr lang="pl-PL" smtClean="0"/>
              <a:pPr/>
              <a:t>21.07.2026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07CAB-75EA-4C16-A297-9F0774383E4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10986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C171A-C1CB-4A50-B441-E5CE4F97BEBD}" type="datetimeFigureOut">
              <a:rPr lang="pl-PL" smtClean="0"/>
              <a:pPr/>
              <a:t>21.07.2026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D07CAB-75EA-4C16-A297-9F0774383E4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55420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7C171A-C1CB-4A50-B441-E5CE4F97BEBD}" type="datetimeFigureOut">
              <a:rPr lang="pl-PL" smtClean="0"/>
              <a:pPr/>
              <a:t>21.07.2026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D07CAB-75EA-4C16-A297-9F0774383E44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42489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870204" y="1122363"/>
            <a:ext cx="10451592" cy="2096325"/>
          </a:xfrm>
        </p:spPr>
        <p:txBody>
          <a:bodyPr>
            <a:normAutofit fontScale="90000"/>
          </a:bodyPr>
          <a:lstStyle/>
          <a:p>
            <a:br>
              <a:rPr lang="pl-PL" sz="3600" dirty="0">
                <a:latin typeface="Candara" panose="020E0502030303020204" pitchFamily="34" charset="0"/>
              </a:rPr>
            </a:br>
            <a:br>
              <a:rPr lang="pl-PL" sz="3600" dirty="0">
                <a:latin typeface="Candara" panose="020E0502030303020204" pitchFamily="34" charset="0"/>
              </a:rPr>
            </a:br>
            <a:br>
              <a:rPr lang="pl-PL" sz="3600" dirty="0">
                <a:latin typeface="Candara" panose="020E0502030303020204" pitchFamily="34" charset="0"/>
              </a:rPr>
            </a:br>
            <a:br>
              <a:rPr lang="pl-PL" sz="3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ndara" panose="020E0502030303020204" pitchFamily="34" charset="0"/>
              </a:rPr>
            </a:br>
            <a:r>
              <a:rPr lang="pl-PL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ndara" panose="020E0502030303020204" pitchFamily="34" charset="0"/>
              </a:rPr>
              <a:t>UDZIAŁ KRAJOWEGO SYSTEMU ENERGETYCZNEGO W SYSTEMIE EUROPEJSKIM</a:t>
            </a:r>
            <a:br>
              <a:rPr lang="pl-PL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ndara" panose="020E0502030303020204" pitchFamily="34" charset="0"/>
              </a:rPr>
            </a:br>
            <a:r>
              <a:rPr lang="pl-PL" sz="4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andara" panose="020E0502030303020204" pitchFamily="34" charset="0"/>
              </a:rPr>
              <a:t>I PERSPEKTYWY JEGO ROZWOJU</a:t>
            </a:r>
            <a:endParaRPr lang="pl-PL"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8357616" y="5093207"/>
            <a:ext cx="2557272" cy="642429"/>
          </a:xfrm>
        </p:spPr>
        <p:txBody>
          <a:bodyPr>
            <a:normAutofit fontScale="77500" lnSpcReduction="20000"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pl-PL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Opracował:</a:t>
            </a:r>
          </a:p>
          <a:p>
            <a:r>
              <a:rPr lang="pl-PL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Jarosław Chlebny</a:t>
            </a:r>
          </a:p>
        </p:txBody>
      </p:sp>
    </p:spTree>
    <p:extLst>
      <p:ext uri="{BB962C8B-B14F-4D97-AF65-F5344CB8AC3E}">
        <p14:creationId xmlns:p14="http://schemas.microsoft.com/office/powerpoint/2010/main" val="18419075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9899"/>
          </a:xfrm>
        </p:spPr>
        <p:txBody>
          <a:bodyPr>
            <a:normAutofit/>
          </a:bodyPr>
          <a:lstStyle/>
          <a:p>
            <a:pPr algn="ctr"/>
            <a:r>
              <a:rPr lang="pl-PL" sz="2400" b="1" dirty="0">
                <a:latin typeface="Candara" panose="020E0502030303020204" pitchFamily="34" charset="0"/>
              </a:rPr>
              <a:t>Udział poszczególnych wytwórców w produkcji energii elektrycznej </a:t>
            </a:r>
            <a:br>
              <a:rPr lang="pl-PL" sz="2400" b="1" dirty="0">
                <a:latin typeface="Candara" panose="020E0502030303020204" pitchFamily="34" charset="0"/>
              </a:rPr>
            </a:br>
            <a:r>
              <a:rPr lang="pl-PL" sz="2400" b="1" dirty="0">
                <a:latin typeface="Candara" panose="020E0502030303020204" pitchFamily="34" charset="0"/>
              </a:rPr>
              <a:t>na przestrzeni roku 2024</a:t>
            </a:r>
            <a:endParaRPr lang="pl-PL" sz="24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" t="3354" r="2151" b="2755"/>
          <a:stretch/>
        </p:blipFill>
        <p:spPr>
          <a:xfrm>
            <a:off x="1539619" y="1335024"/>
            <a:ext cx="9112762" cy="51578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170122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532120" y="365125"/>
            <a:ext cx="6040755" cy="4298315"/>
          </a:xfrm>
        </p:spPr>
        <p:txBody>
          <a:bodyPr>
            <a:normAutofit/>
          </a:bodyPr>
          <a:lstStyle/>
          <a:p>
            <a:pPr algn="ctr"/>
            <a:r>
              <a:rPr lang="pl-PL" sz="2000" b="1" dirty="0">
                <a:latin typeface="Candara" panose="020E0502030303020204" pitchFamily="34" charset="0"/>
              </a:rPr>
              <a:t>Udział poszczególnych wytwórców w produkcji energii elektrycznej w I kwartale 2025</a:t>
            </a:r>
            <a:endParaRPr lang="pl-PL" sz="20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799" y="365125"/>
            <a:ext cx="4870705" cy="618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8230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631710" y="365125"/>
            <a:ext cx="5135418" cy="3749675"/>
          </a:xfrm>
        </p:spPr>
        <p:txBody>
          <a:bodyPr>
            <a:normAutofit/>
          </a:bodyPr>
          <a:lstStyle/>
          <a:p>
            <a:pPr algn="ctr"/>
            <a:r>
              <a:rPr lang="pl-PL" sz="2400" b="1" dirty="0">
                <a:latin typeface="Candara" panose="020E0502030303020204" pitchFamily="34" charset="0"/>
              </a:rPr>
              <a:t>Aktualna moc głównych </a:t>
            </a:r>
            <a:br>
              <a:rPr lang="pl-PL" sz="2400" b="1" dirty="0">
                <a:latin typeface="Candara" panose="020E0502030303020204" pitchFamily="34" charset="0"/>
              </a:rPr>
            </a:br>
            <a:r>
              <a:rPr lang="pl-PL" sz="2400" b="1" dirty="0">
                <a:latin typeface="Candara" panose="020E0502030303020204" pitchFamily="34" charset="0"/>
              </a:rPr>
              <a:t>wytwórców OZE</a:t>
            </a:r>
            <a:endParaRPr lang="pl-PL" sz="2400" b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7855" y="365125"/>
            <a:ext cx="6090715" cy="6137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42234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973454" y="365125"/>
            <a:ext cx="4738255" cy="4243451"/>
          </a:xfrm>
        </p:spPr>
        <p:txBody>
          <a:bodyPr>
            <a:normAutofit/>
          </a:bodyPr>
          <a:lstStyle/>
          <a:p>
            <a:pPr algn="ctr"/>
            <a:r>
              <a:rPr lang="pl-PL" sz="2400" b="1" dirty="0">
                <a:latin typeface="Candara" panose="020E0502030303020204" pitchFamily="34" charset="0"/>
              </a:rPr>
              <a:t>Mapa najkorzystniejszych lokalizacji turbin wiatrowych </a:t>
            </a:r>
            <a:br>
              <a:rPr lang="pl-PL" sz="2400" b="1" dirty="0">
                <a:latin typeface="Candara" panose="020E0502030303020204" pitchFamily="34" charset="0"/>
              </a:rPr>
            </a:br>
            <a:r>
              <a:rPr lang="pl-PL" sz="2400" b="1" dirty="0">
                <a:latin typeface="Candara" panose="020E0502030303020204" pitchFamily="34" charset="0"/>
              </a:rPr>
              <a:t>na lądzie</a:t>
            </a:r>
            <a:endParaRPr lang="pl-PL" sz="2400" b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83" y="524308"/>
            <a:ext cx="6395384" cy="5809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04404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23595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>
                <a:latin typeface="Candara" panose="020E0502030303020204" pitchFamily="34" charset="0"/>
              </a:rPr>
              <a:t>Wymagane prędkości wiatru do pracy turbin wiatrowych</a:t>
            </a:r>
            <a:endParaRPr lang="pl-PL" sz="2800" b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589" y="1344168"/>
            <a:ext cx="9500339" cy="5066411"/>
          </a:xfrm>
        </p:spPr>
      </p:pic>
    </p:spTree>
    <p:extLst>
      <p:ext uri="{BB962C8B-B14F-4D97-AF65-F5344CB8AC3E}">
        <p14:creationId xmlns:p14="http://schemas.microsoft.com/office/powerpoint/2010/main" val="3772904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32155"/>
          </a:xfrm>
        </p:spPr>
        <p:txBody>
          <a:bodyPr>
            <a:normAutofit fontScale="90000"/>
          </a:bodyPr>
          <a:lstStyle/>
          <a:p>
            <a:pPr algn="ctr"/>
            <a:r>
              <a:rPr lang="pl-PL" sz="2400" b="1" dirty="0">
                <a:latin typeface="Candara" panose="020E0502030303020204" pitchFamily="34" charset="0"/>
              </a:rPr>
              <a:t>Wykresy zapotrzebowania i produkcji energii z </a:t>
            </a:r>
            <a:r>
              <a:rPr lang="pl-PL" sz="2400" b="1" dirty="0" err="1">
                <a:latin typeface="Candara" panose="020E0502030303020204" pitchFamily="34" charset="0"/>
              </a:rPr>
              <a:t>fotowoltaiki</a:t>
            </a:r>
            <a:r>
              <a:rPr lang="pl-PL" sz="2400" b="1" dirty="0">
                <a:latin typeface="Candara" panose="020E0502030303020204" pitchFamily="34" charset="0"/>
              </a:rPr>
              <a:t> </a:t>
            </a:r>
            <a:br>
              <a:rPr lang="pl-PL" sz="2400" b="1" dirty="0">
                <a:latin typeface="Candara" panose="020E0502030303020204" pitchFamily="34" charset="0"/>
              </a:rPr>
            </a:br>
            <a:r>
              <a:rPr lang="pl-PL" sz="2400" b="1" dirty="0">
                <a:latin typeface="Candara" panose="020E0502030303020204" pitchFamily="34" charset="0"/>
              </a:rPr>
              <a:t>na przykładzie indywidualnego prosumenta</a:t>
            </a:r>
            <a:endParaRPr lang="pl-PL" sz="24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684" y="1261872"/>
            <a:ext cx="9942266" cy="5324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04111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763256" y="365125"/>
            <a:ext cx="4007972" cy="2899284"/>
          </a:xfrm>
        </p:spPr>
        <p:txBody>
          <a:bodyPr>
            <a:normAutofit/>
          </a:bodyPr>
          <a:lstStyle/>
          <a:p>
            <a:pPr algn="ctr"/>
            <a:r>
              <a:rPr lang="pl-PL" sz="2400" b="1" dirty="0">
                <a:latin typeface="Candara" panose="020E0502030303020204" pitchFamily="34" charset="0"/>
              </a:rPr>
              <a:t>Przykładowy wykres </a:t>
            </a:r>
            <a:br>
              <a:rPr lang="pl-PL" sz="2400" b="1" dirty="0">
                <a:latin typeface="Candara" panose="020E0502030303020204" pitchFamily="34" charset="0"/>
              </a:rPr>
            </a:br>
            <a:r>
              <a:rPr lang="pl-PL" sz="2400" b="1" dirty="0">
                <a:latin typeface="Candara" panose="020E0502030303020204" pitchFamily="34" charset="0"/>
              </a:rPr>
              <a:t>tzw. „ciemnej flauty” </a:t>
            </a:r>
            <a:br>
              <a:rPr lang="pl-PL" sz="2400" b="1" dirty="0">
                <a:latin typeface="Candara" panose="020E0502030303020204" pitchFamily="34" charset="0"/>
              </a:rPr>
            </a:br>
            <a:r>
              <a:rPr lang="pl-PL" sz="2400" b="1" dirty="0">
                <a:latin typeface="Candara" panose="020E0502030303020204" pitchFamily="34" charset="0"/>
              </a:rPr>
              <a:t>z listopada 2024</a:t>
            </a:r>
            <a:endParaRPr lang="pl-PL" sz="2400" b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rcRect l="2221" t="1734" r="3151" b="16094"/>
          <a:stretch/>
        </p:blipFill>
        <p:spPr>
          <a:xfrm>
            <a:off x="356764" y="502467"/>
            <a:ext cx="7177892" cy="59623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168196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3544" y="365125"/>
            <a:ext cx="10430256" cy="704723"/>
          </a:xfrm>
        </p:spPr>
        <p:txBody>
          <a:bodyPr>
            <a:normAutofit/>
          </a:bodyPr>
          <a:lstStyle/>
          <a:p>
            <a:pPr algn="ctr"/>
            <a:r>
              <a:rPr lang="pl-PL" sz="2400" b="1" dirty="0">
                <a:latin typeface="Candara" panose="020E0502030303020204" pitchFamily="34" charset="0"/>
              </a:rPr>
              <a:t>Pokrycie zapotrzebowania na moc przez krajowe źródła wytwarzania</a:t>
            </a:r>
            <a:endParaRPr lang="pl-PL" sz="2400" b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4984" y="1171544"/>
            <a:ext cx="9793224" cy="53213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044488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515928" y="415637"/>
            <a:ext cx="3261544" cy="3397411"/>
          </a:xfrm>
        </p:spPr>
        <p:txBody>
          <a:bodyPr>
            <a:normAutofit/>
          </a:bodyPr>
          <a:lstStyle/>
          <a:p>
            <a:pPr algn="ctr"/>
            <a:r>
              <a:rPr lang="pl-PL" sz="2400" b="1" dirty="0">
                <a:latin typeface="Candara" panose="020E0502030303020204" pitchFamily="34" charset="0"/>
              </a:rPr>
              <a:t>Problem utrzymania stabilnych parametrów sieci (U, f) KSE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rcRect l="1035" t="2047" r="1604" b="1182"/>
          <a:stretch/>
        </p:blipFill>
        <p:spPr>
          <a:xfrm>
            <a:off x="508000" y="1311564"/>
            <a:ext cx="7915564" cy="52370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ytuł 1">
            <a:extLst>
              <a:ext uri="{FF2B5EF4-FFF2-40B4-BE49-F238E27FC236}">
                <a16:creationId xmlns:a16="http://schemas.microsoft.com/office/drawing/2014/main" id="{0545A66E-61B5-B043-CF4B-E76B17CE732D}"/>
              </a:ext>
            </a:extLst>
          </p:cNvPr>
          <p:cNvSpPr txBox="1">
            <a:spLocks/>
          </p:cNvSpPr>
          <p:nvPr/>
        </p:nvSpPr>
        <p:spPr>
          <a:xfrm>
            <a:off x="508001" y="415637"/>
            <a:ext cx="7915563" cy="8959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800" b="1" dirty="0">
                <a:latin typeface="Candara" panose="020E0502030303020204" pitchFamily="34" charset="0"/>
              </a:rPr>
              <a:t>Wahania mocy w źródłach fotowoltaicznych</a:t>
            </a:r>
            <a:endParaRPr lang="pl-PL" sz="2800" b="1" dirty="0"/>
          </a:p>
        </p:txBody>
      </p:sp>
    </p:spTree>
    <p:extLst>
      <p:ext uri="{BB962C8B-B14F-4D97-AF65-F5344CB8AC3E}">
        <p14:creationId xmlns:p14="http://schemas.microsoft.com/office/powerpoint/2010/main" val="17486745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69315"/>
          </a:xfrm>
        </p:spPr>
        <p:txBody>
          <a:bodyPr>
            <a:normAutofit/>
          </a:bodyPr>
          <a:lstStyle/>
          <a:p>
            <a:pPr algn="ctr"/>
            <a:r>
              <a:rPr lang="pl-PL" sz="2400" b="1" dirty="0">
                <a:latin typeface="Candara" panose="020E0502030303020204" pitchFamily="34" charset="0"/>
              </a:rPr>
              <a:t>Poglądowe przedstawienie wykorzystania mocy zainstalowanej w poszczególnych źródłach wytwarzania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4254" y="1335024"/>
            <a:ext cx="9383491" cy="52584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344050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905509" y="682905"/>
            <a:ext cx="3448290" cy="4548852"/>
          </a:xfrm>
        </p:spPr>
        <p:txBody>
          <a:bodyPr>
            <a:normAutofit/>
          </a:bodyPr>
          <a:lstStyle/>
          <a:p>
            <a:r>
              <a:rPr lang="pl-PL" sz="1800" b="1" dirty="0">
                <a:latin typeface="Candara" pitchFamily="34" charset="0"/>
              </a:rPr>
              <a:t>Połączona Sieć Europejska</a:t>
            </a:r>
            <a:br>
              <a:rPr lang="pl-PL" sz="1800" b="1" dirty="0">
                <a:latin typeface="Candara" pitchFamily="34" charset="0"/>
              </a:rPr>
            </a:br>
            <a:br>
              <a:rPr lang="pl-PL" sz="1800" b="1" dirty="0">
                <a:latin typeface="Candara" pitchFamily="34" charset="0"/>
              </a:rPr>
            </a:br>
            <a:r>
              <a:rPr lang="pl-PL" sz="1800" b="1" dirty="0">
                <a:latin typeface="Candara" pitchFamily="34" charset="0"/>
              </a:rPr>
              <a:t>1993- odłączenie KSE od systemu ZSRR (wraz z Czechami, Słowacją i Węgrami);</a:t>
            </a:r>
            <a:br>
              <a:rPr lang="pl-PL" sz="1800" b="1" dirty="0">
                <a:latin typeface="Candara" pitchFamily="34" charset="0"/>
              </a:rPr>
            </a:br>
            <a:br>
              <a:rPr lang="pl-PL" sz="1800" b="1" dirty="0">
                <a:latin typeface="Candara" pitchFamily="34" charset="0"/>
              </a:rPr>
            </a:br>
            <a:r>
              <a:rPr lang="pl-PL" sz="1800" b="1" dirty="0">
                <a:latin typeface="Candara" pitchFamily="34" charset="0"/>
              </a:rPr>
              <a:t>1995 – Połączenie z systemem zachodnioeuropejskim;</a:t>
            </a:r>
          </a:p>
        </p:txBody>
      </p:sp>
      <p:graphicFrame>
        <p:nvGraphicFramePr>
          <p:cNvPr id="2050" name="Object 2"/>
          <p:cNvGraphicFramePr>
            <a:graphicFrameLocks noGrp="1" noChangeAspect="1"/>
          </p:cNvGraphicFramePr>
          <p:nvPr>
            <p:ph idx="1"/>
          </p:nvPr>
        </p:nvGraphicFramePr>
        <p:xfrm>
          <a:off x="358815" y="451412"/>
          <a:ext cx="7303626" cy="5972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Acrobat Document" r:id="rId2" imgW="56216880" imgH="34524000" progId="AcroExch.Document.11">
                  <p:embed/>
                </p:oleObj>
              </mc:Choice>
              <mc:Fallback>
                <p:oleObj name="Acrobat Document" r:id="rId2" imgW="56216880" imgH="34524000" progId="AcroExch.Document.11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815" y="451412"/>
                        <a:ext cx="7303626" cy="59725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59003"/>
          </a:xfrm>
        </p:spPr>
        <p:txBody>
          <a:bodyPr>
            <a:normAutofit/>
          </a:bodyPr>
          <a:lstStyle/>
          <a:p>
            <a:pPr algn="ctr"/>
            <a:r>
              <a:rPr lang="pl-PL" sz="2400" b="1" dirty="0">
                <a:latin typeface="Candara" panose="020E0502030303020204" pitchFamily="34" charset="0"/>
              </a:rPr>
              <a:t>Zmiany cen na rynku energii elektrycznej w UE</a:t>
            </a:r>
            <a:endParaRPr lang="pl-PL" sz="2400" b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104" y="1024128"/>
            <a:ext cx="9306451" cy="54687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23763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4B60627-0032-4DCC-560B-119528B3D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41872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>
                <a:latin typeface="Candara" pitchFamily="34" charset="0"/>
              </a:rPr>
              <a:t>Typowy profil zapotrzebowania dobowego na moc</a:t>
            </a:r>
          </a:p>
        </p:txBody>
      </p:sp>
      <p:pic>
        <p:nvPicPr>
          <p:cNvPr id="1026" name="Picture 2" descr="C:\Users\jarek\Desktop\2024_KSE-Rys_3_4.pn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61641" y="1261641"/>
            <a:ext cx="9722734" cy="52046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094470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458075" y="365126"/>
            <a:ext cx="4362999" cy="3634220"/>
          </a:xfrm>
        </p:spPr>
        <p:txBody>
          <a:bodyPr>
            <a:normAutofit/>
          </a:bodyPr>
          <a:lstStyle/>
          <a:p>
            <a:pPr algn="ctr"/>
            <a:r>
              <a:rPr lang="pl-PL" sz="2400" b="1" dirty="0">
                <a:latin typeface="Candara" panose="020E0502030303020204" pitchFamily="34" charset="0"/>
              </a:rPr>
              <a:t>Bazowe źródła energii elektrycznej w Europie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0925" y="365125"/>
            <a:ext cx="6912737" cy="621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6104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58511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>
                <a:latin typeface="Candara" panose="020E0502030303020204" pitchFamily="34" charset="0"/>
              </a:rPr>
              <a:t>Koreański plan rozwoju źródeł energetycznych</a:t>
            </a:r>
            <a:endParaRPr lang="pl-PL" sz="2800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3708" y="1080655"/>
            <a:ext cx="9948009" cy="54122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032010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33251"/>
          </a:xfrm>
        </p:spPr>
        <p:txBody>
          <a:bodyPr>
            <a:normAutofit/>
          </a:bodyPr>
          <a:lstStyle/>
          <a:p>
            <a:pPr algn="ctr"/>
            <a:r>
              <a:rPr lang="pl-PL" sz="2800" b="1" dirty="0">
                <a:latin typeface="Candara" panose="020E0502030303020204" pitchFamily="34" charset="0"/>
              </a:rPr>
              <a:t>Chiński plan rozwoju źródeł energetycznych</a:t>
            </a:r>
            <a:endParaRPr lang="pl-PL" sz="2800" dirty="0">
              <a:latin typeface="Candara" panose="020E0502030303020204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489" y="998376"/>
            <a:ext cx="9584809" cy="5494499"/>
          </a:xfrm>
        </p:spPr>
      </p:pic>
    </p:spTree>
    <p:extLst>
      <p:ext uri="{BB962C8B-B14F-4D97-AF65-F5344CB8AC3E}">
        <p14:creationId xmlns:p14="http://schemas.microsoft.com/office/powerpoint/2010/main" val="41076485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00062" y="245480"/>
            <a:ext cx="11191874" cy="6367037"/>
          </a:xfrm>
        </p:spPr>
        <p:txBody>
          <a:bodyPr>
            <a:normAutofit/>
          </a:bodyPr>
          <a:lstStyle/>
          <a:p>
            <a:pPr algn="ctr"/>
            <a:endParaRPr lang="pl-PL" sz="2800" b="1" dirty="0">
              <a:latin typeface="Candara" panose="020E0502030303020204" pitchFamily="34" charset="0"/>
            </a:endParaRPr>
          </a:p>
        </p:txBody>
      </p:sp>
      <p:sp>
        <p:nvSpPr>
          <p:cNvPr id="4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500062" y="245482"/>
            <a:ext cx="11191875" cy="6367037"/>
          </a:xfrm>
          <a:prstGeom prst="rect">
            <a:avLst/>
          </a:prstGeom>
          <a:solidFill>
            <a:srgbClr val="F7F7F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190440" rIns="91440" bIns="952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l-PL" sz="2400" b="1" dirty="0">
                <a:latin typeface="Candara" panose="020E0502030303020204" pitchFamily="34" charset="0"/>
              </a:rPr>
              <a:t>ETS2. Kolejne wyzwanie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2100" b="1" i="0" u="none" strike="noStrike" cap="none" normalizeH="0" baseline="0" dirty="0">
                <a:ln>
                  <a:noFill/>
                </a:ln>
                <a:solidFill>
                  <a:srgbClr val="242424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System ETS. Jak wzrosną ceny?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1400" b="1" i="0" u="none" strike="noStrike" cap="none" normalizeH="0" baseline="0" dirty="0">
              <a:ln>
                <a:noFill/>
              </a:ln>
              <a:solidFill>
                <a:srgbClr val="242424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400" b="0" i="0" u="none" strike="noStrike" cap="none" normalizeH="0" baseline="0" dirty="0">
                <a:ln>
                  <a:noFill/>
                </a:ln>
                <a:solidFill>
                  <a:srgbClr val="242424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Analiza przedstawiona przez Wandę Buk, wiceprezes PGE za czasów PiS, oraz Marcina Izdebskiego, byłego dyrektora w MAP, ukazuje skalę potencjalnych podwyżek.</a:t>
            </a:r>
            <a:endParaRPr kumimoji="0" lang="pl-PL" altLang="pl-PL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400" b="1" i="0" u="none" strike="noStrike" cap="none" normalizeH="0" baseline="0" dirty="0">
                <a:ln>
                  <a:noFill/>
                </a:ln>
                <a:solidFill>
                  <a:srgbClr val="242424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Oto jak mogą wzrosnąć ceny w nadchodzących latach</a:t>
            </a:r>
            <a:r>
              <a:rPr kumimoji="0" lang="pl-PL" altLang="pl-PL" sz="1400" b="0" i="0" u="none" strike="noStrike" cap="none" normalizeH="0" baseline="0" dirty="0">
                <a:ln>
                  <a:noFill/>
                </a:ln>
                <a:solidFill>
                  <a:srgbClr val="242424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:</a:t>
            </a:r>
            <a:endParaRPr kumimoji="0" lang="pl-PL" altLang="pl-PL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1400" b="1" i="0" u="none" strike="noStrike" cap="none" normalizeH="0" baseline="0" dirty="0">
              <a:ln>
                <a:noFill/>
              </a:ln>
              <a:solidFill>
                <a:srgbClr val="242424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400" b="1" i="0" u="none" strike="noStrike" cap="none" normalizeH="0" baseline="0" dirty="0">
                <a:ln>
                  <a:noFill/>
                </a:ln>
                <a:solidFill>
                  <a:srgbClr val="242424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Gaz (obecnie 239 zł/MWh)</a:t>
            </a:r>
            <a:r>
              <a:rPr kumimoji="0" lang="pl-PL" altLang="pl-PL" sz="1400" b="0" i="0" u="none" strike="noStrike" cap="none" normalizeH="0" baseline="0" dirty="0">
                <a:ln>
                  <a:noFill/>
                </a:ln>
                <a:solidFill>
                  <a:srgbClr val="242424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:</a:t>
            </a:r>
            <a:endParaRPr kumimoji="0" lang="pl-PL" altLang="pl-PL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400" b="0" i="0" u="none" strike="noStrike" cap="none" normalizeH="0" baseline="0" dirty="0">
                <a:ln>
                  <a:noFill/>
                </a:ln>
                <a:solidFill>
                  <a:srgbClr val="242424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— 2027 r.: +25,70 zł/MWh</a:t>
            </a:r>
            <a:endParaRPr kumimoji="0" lang="pl-PL" altLang="pl-PL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400" b="0" i="0" u="none" strike="noStrike" cap="none" normalizeH="0" baseline="0" dirty="0">
                <a:ln>
                  <a:noFill/>
                </a:ln>
                <a:solidFill>
                  <a:srgbClr val="242424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— 2030 r.: +47,11 zł/MWh</a:t>
            </a:r>
            <a:endParaRPr kumimoji="0" lang="pl-PL" altLang="pl-PL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400" b="0" i="0" u="none" strike="noStrike" cap="none" normalizeH="0" baseline="0" dirty="0">
                <a:ln>
                  <a:noFill/>
                </a:ln>
                <a:solidFill>
                  <a:srgbClr val="242424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— 2050 r.: +419,69 zł/MWh</a:t>
            </a:r>
            <a:endParaRPr kumimoji="0" lang="pl-PL" altLang="pl-PL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1400" b="1" i="0" u="none" strike="noStrike" cap="none" normalizeH="0" baseline="0" dirty="0">
              <a:ln>
                <a:noFill/>
              </a:ln>
              <a:solidFill>
                <a:srgbClr val="242424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400" b="1" i="0" u="none" strike="noStrike" cap="none" normalizeH="0" baseline="0" dirty="0">
                <a:ln>
                  <a:noFill/>
                </a:ln>
                <a:solidFill>
                  <a:srgbClr val="242424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Węgiel (obecnie 1100-1500 zł/tonę)</a:t>
            </a:r>
            <a:r>
              <a:rPr kumimoji="0" lang="pl-PL" altLang="pl-PL" sz="1400" b="0" i="0" u="none" strike="noStrike" cap="none" normalizeH="0" baseline="0" dirty="0">
                <a:ln>
                  <a:noFill/>
                </a:ln>
                <a:solidFill>
                  <a:srgbClr val="242424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:</a:t>
            </a:r>
            <a:endParaRPr kumimoji="0" lang="pl-PL" altLang="pl-PL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400" b="0" i="0" u="none" strike="noStrike" cap="none" normalizeH="0" baseline="0" dirty="0">
                <a:ln>
                  <a:noFill/>
                </a:ln>
                <a:solidFill>
                  <a:srgbClr val="242424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— 2027 r.: +306 zł</a:t>
            </a:r>
            <a:endParaRPr kumimoji="0" lang="pl-PL" altLang="pl-PL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400" b="0" i="0" u="none" strike="noStrike" cap="none" normalizeH="0" baseline="0" dirty="0">
                <a:ln>
                  <a:noFill/>
                </a:ln>
                <a:solidFill>
                  <a:srgbClr val="242424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— 2030 r.: +560 zł</a:t>
            </a:r>
            <a:endParaRPr kumimoji="0" lang="pl-PL" altLang="pl-PL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400" b="0" i="0" u="none" strike="noStrike" cap="none" normalizeH="0" baseline="0" dirty="0">
                <a:ln>
                  <a:noFill/>
                </a:ln>
                <a:solidFill>
                  <a:srgbClr val="242424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— 2050 r.: +4992 zł</a:t>
            </a:r>
            <a:endParaRPr kumimoji="0" lang="pl-PL" altLang="pl-PL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1400" b="1" i="0" u="none" strike="noStrike" cap="none" normalizeH="0" baseline="0" dirty="0">
              <a:ln>
                <a:noFill/>
              </a:ln>
              <a:solidFill>
                <a:srgbClr val="242424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400" b="1" i="0" u="none" strike="noStrike" cap="none" normalizeH="0" baseline="0" dirty="0">
                <a:ln>
                  <a:noFill/>
                </a:ln>
                <a:solidFill>
                  <a:srgbClr val="242424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Diesel (obecnie 5,80 zł/l)</a:t>
            </a:r>
            <a:r>
              <a:rPr kumimoji="0" lang="pl-PL" altLang="pl-PL" sz="1400" b="0" i="0" u="none" strike="noStrike" cap="none" normalizeH="0" baseline="0" dirty="0">
                <a:ln>
                  <a:noFill/>
                </a:ln>
                <a:solidFill>
                  <a:srgbClr val="242424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:</a:t>
            </a:r>
            <a:endParaRPr kumimoji="0" lang="pl-PL" altLang="pl-PL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400" b="0" i="0" u="none" strike="noStrike" cap="none" normalizeH="0" baseline="0" dirty="0">
                <a:ln>
                  <a:noFill/>
                </a:ln>
                <a:solidFill>
                  <a:srgbClr val="242424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— 2027 r.: +0,35 zł/l</a:t>
            </a:r>
            <a:endParaRPr kumimoji="0" lang="pl-PL" altLang="pl-PL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400" b="0" i="0" u="none" strike="noStrike" cap="none" normalizeH="0" baseline="0" dirty="0">
                <a:ln>
                  <a:noFill/>
                </a:ln>
                <a:solidFill>
                  <a:srgbClr val="242424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— 2030 r.: +0,65 zł/l</a:t>
            </a:r>
            <a:endParaRPr kumimoji="0" lang="pl-PL" altLang="pl-PL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400" b="0" i="0" u="none" strike="noStrike" cap="none" normalizeH="0" baseline="0" dirty="0">
                <a:ln>
                  <a:noFill/>
                </a:ln>
                <a:solidFill>
                  <a:srgbClr val="242424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— 2050 r.: +5,77 zł/l</a:t>
            </a:r>
            <a:endParaRPr kumimoji="0" lang="pl-PL" altLang="pl-PL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1400" b="1" i="0" u="none" strike="noStrike" cap="none" normalizeH="0" baseline="0" dirty="0">
              <a:ln>
                <a:noFill/>
              </a:ln>
              <a:solidFill>
                <a:srgbClr val="242424"/>
              </a:solidFill>
              <a:effectLst/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400" b="1" i="0" u="none" strike="noStrike" cap="none" normalizeH="0" baseline="0" dirty="0">
                <a:ln>
                  <a:noFill/>
                </a:ln>
                <a:solidFill>
                  <a:srgbClr val="242424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Benzyna (obecnie 5,75 zł/l)</a:t>
            </a:r>
            <a:r>
              <a:rPr kumimoji="0" lang="pl-PL" altLang="pl-PL" sz="1400" b="0" i="0" u="none" strike="noStrike" cap="none" normalizeH="0" baseline="0" dirty="0">
                <a:ln>
                  <a:noFill/>
                </a:ln>
                <a:solidFill>
                  <a:srgbClr val="242424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:</a:t>
            </a:r>
            <a:endParaRPr kumimoji="0" lang="pl-PL" altLang="pl-PL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400" b="0" i="0" u="none" strike="noStrike" cap="none" normalizeH="0" baseline="0" dirty="0">
                <a:ln>
                  <a:noFill/>
                </a:ln>
                <a:solidFill>
                  <a:srgbClr val="242424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— 2027 r.: +0,29 zł/l</a:t>
            </a:r>
            <a:endParaRPr kumimoji="0" lang="pl-PL" altLang="pl-PL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400" b="0" i="0" u="none" strike="noStrike" cap="none" normalizeH="0" baseline="0" dirty="0">
                <a:ln>
                  <a:noFill/>
                </a:ln>
                <a:solidFill>
                  <a:srgbClr val="242424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— 2030 r.: +0,54 zł/l</a:t>
            </a:r>
            <a:endParaRPr kumimoji="0" lang="pl-PL" altLang="pl-PL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400" b="0" i="0" u="none" strike="noStrike" cap="none" normalizeH="0" baseline="0" dirty="0">
                <a:ln>
                  <a:noFill/>
                </a:ln>
                <a:solidFill>
                  <a:srgbClr val="242424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— 2050 r.: +4,80 zł/l</a:t>
            </a:r>
            <a:endParaRPr kumimoji="0" lang="pl-PL" altLang="pl-PL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1400" b="0" i="1" u="none" strike="noStrike" cap="none" normalizeH="0" baseline="0" dirty="0">
                <a:ln>
                  <a:noFill/>
                </a:ln>
                <a:solidFill>
                  <a:srgbClr val="242424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Źródło: wnp.pl</a:t>
            </a:r>
            <a:endParaRPr kumimoji="0" lang="pl-PL" altLang="pl-PL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7287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054725"/>
          </a:xfrm>
        </p:spPr>
        <p:txBody>
          <a:bodyPr>
            <a:normAutofit/>
          </a:bodyPr>
          <a:lstStyle/>
          <a:p>
            <a:pPr algn="ctr"/>
            <a:r>
              <a:rPr lang="pl-PL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</a:rPr>
              <a:t>Dziękuję za uwagę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62088" y="466344"/>
            <a:ext cx="4105656" cy="3943731"/>
          </a:xfrm>
        </p:spPr>
        <p:txBody>
          <a:bodyPr>
            <a:normAutofit/>
          </a:bodyPr>
          <a:lstStyle/>
          <a:p>
            <a:pPr algn="ctr"/>
            <a:br>
              <a:rPr lang="pl-PL" sz="4400" dirty="0">
                <a:latin typeface="Candara" panose="020E0502030303020204" pitchFamily="34" charset="0"/>
              </a:rPr>
            </a:br>
            <a:br>
              <a:rPr lang="pl-PL" sz="1600" dirty="0">
                <a:latin typeface="Candara" panose="020E0502030303020204" pitchFamily="34" charset="0"/>
              </a:rPr>
            </a:br>
            <a:r>
              <a:rPr lang="pl-PL" sz="1800" b="1" dirty="0">
                <a:latin typeface="Candara" panose="020E0502030303020204" pitchFamily="34" charset="0"/>
              </a:rPr>
              <a:t>Plan Sieci Przesyłowej </a:t>
            </a:r>
            <a:br>
              <a:rPr lang="pl-PL" sz="1800" b="1" dirty="0">
                <a:latin typeface="Candara" panose="020E0502030303020204" pitchFamily="34" charset="0"/>
              </a:rPr>
            </a:br>
            <a:r>
              <a:rPr lang="pl-PL" sz="1800" b="1" dirty="0">
                <a:latin typeface="Candara" panose="020E0502030303020204" pitchFamily="34" charset="0"/>
              </a:rPr>
              <a:t>Najwyższych Napięć</a:t>
            </a:r>
            <a:br>
              <a:rPr lang="pl-PL" sz="1800" dirty="0">
                <a:latin typeface="Candara" panose="020E0502030303020204" pitchFamily="34" charset="0"/>
              </a:rPr>
            </a:br>
            <a:br>
              <a:rPr lang="pl-PL" sz="1800" b="1" dirty="0">
                <a:latin typeface="Candara" panose="020E0502030303020204" pitchFamily="34" charset="0"/>
              </a:rPr>
            </a:br>
            <a:r>
              <a:rPr lang="pl-PL" sz="1800" b="1" dirty="0">
                <a:latin typeface="Candara" panose="020E0502030303020204" pitchFamily="34" charset="0"/>
              </a:rPr>
              <a:t>Połączenia transgraniczne Polski</a:t>
            </a:r>
            <a:br>
              <a:rPr lang="pl-PL" sz="1800" dirty="0">
                <a:latin typeface="Candara" panose="020E0502030303020204" pitchFamily="34" charset="0"/>
              </a:rPr>
            </a:br>
            <a:br>
              <a:rPr lang="pl-PL" sz="1800" dirty="0">
                <a:latin typeface="Candara" panose="020E0502030303020204" pitchFamily="34" charset="0"/>
              </a:rPr>
            </a:br>
            <a:br>
              <a:rPr lang="pl-PL" sz="1600" dirty="0">
                <a:latin typeface="Candara" panose="020E0502030303020204" pitchFamily="34" charset="0"/>
              </a:rPr>
            </a:br>
            <a:br>
              <a:rPr lang="pl-PL" sz="1600" dirty="0">
                <a:latin typeface="Candara" panose="020E0502030303020204" pitchFamily="34" charset="0"/>
              </a:rPr>
            </a:br>
            <a:endParaRPr lang="pl-PL" sz="1600" dirty="0">
              <a:latin typeface="Candara" panose="020E0502030303020204" pitchFamily="34" charset="0"/>
            </a:endParaRP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420" t="3836" r="1353" b="4119"/>
          <a:stretch/>
        </p:blipFill>
        <p:spPr>
          <a:xfrm>
            <a:off x="341745" y="466344"/>
            <a:ext cx="7121237" cy="5925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21032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5069"/>
          </a:xfrm>
        </p:spPr>
        <p:txBody>
          <a:bodyPr>
            <a:normAutofit/>
          </a:bodyPr>
          <a:lstStyle/>
          <a:p>
            <a:pPr algn="ctr"/>
            <a:r>
              <a:rPr lang="pl-PL" sz="3200" b="1" dirty="0">
                <a:latin typeface="Candara" panose="020E0502030303020204" pitchFamily="34" charset="0"/>
              </a:rPr>
              <a:t>Krajowa Dyspozycja Mocy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8634" y="1132114"/>
            <a:ext cx="9134731" cy="53607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49653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453744" y="475488"/>
            <a:ext cx="4226191" cy="4248912"/>
          </a:xfrm>
        </p:spPr>
        <p:txBody>
          <a:bodyPr>
            <a:normAutofit/>
          </a:bodyPr>
          <a:lstStyle/>
          <a:p>
            <a:pPr algn="ctr"/>
            <a:r>
              <a:rPr lang="pl-PL" sz="1800" b="1" dirty="0">
                <a:latin typeface="Candara" panose="020E0502030303020204" pitchFamily="34" charset="0"/>
              </a:rPr>
              <a:t>Ostatnie zmiany</a:t>
            </a:r>
            <a:br>
              <a:rPr lang="pl-PL" sz="1800" b="1" dirty="0">
                <a:latin typeface="Candara" panose="020E0502030303020204" pitchFamily="34" charset="0"/>
              </a:rPr>
            </a:br>
            <a:r>
              <a:rPr lang="pl-PL" sz="1800" b="1" dirty="0">
                <a:latin typeface="Candara" panose="020E0502030303020204" pitchFamily="34" charset="0"/>
              </a:rPr>
              <a:t>na mapie sieci europejskich</a:t>
            </a:r>
            <a:br>
              <a:rPr lang="pl-PL" sz="1800" b="1" dirty="0">
                <a:latin typeface="Candara" panose="020E0502030303020204" pitchFamily="34" charset="0"/>
              </a:rPr>
            </a:br>
            <a:br>
              <a:rPr lang="pl-PL" sz="1800" b="1" dirty="0">
                <a:latin typeface="Candara" panose="020E0502030303020204" pitchFamily="34" charset="0"/>
              </a:rPr>
            </a:br>
            <a:r>
              <a:rPr lang="pl-PL" sz="1800" b="1" dirty="0">
                <a:latin typeface="Candara" panose="020E0502030303020204" pitchFamily="34" charset="0"/>
              </a:rPr>
              <a:t>Podłączenie do sieci europejskiej </a:t>
            </a:r>
            <a:br>
              <a:rPr lang="pl-PL" sz="1800" b="1" dirty="0">
                <a:latin typeface="Candara" panose="020E0502030303020204" pitchFamily="34" charset="0"/>
              </a:rPr>
            </a:br>
            <a:r>
              <a:rPr lang="pl-PL" sz="1800" b="1" dirty="0">
                <a:latin typeface="Candara" panose="020E0502030303020204" pitchFamily="34" charset="0"/>
              </a:rPr>
              <a:t>Litwy, Łotwy i Estonii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28" y="475488"/>
            <a:ext cx="7038108" cy="5943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578963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58908" y="865910"/>
            <a:ext cx="3482109" cy="3896590"/>
          </a:xfrm>
        </p:spPr>
        <p:txBody>
          <a:bodyPr>
            <a:normAutofit/>
          </a:bodyPr>
          <a:lstStyle/>
          <a:p>
            <a:pPr algn="ctr"/>
            <a:br>
              <a:rPr lang="pl-PL" sz="1800" b="1" dirty="0">
                <a:latin typeface="Candara" panose="020E0502030303020204" pitchFamily="34" charset="0"/>
              </a:rPr>
            </a:br>
            <a:r>
              <a:rPr lang="pl-PL" sz="1800" b="1" dirty="0">
                <a:latin typeface="Candara" panose="020E0502030303020204" pitchFamily="34" charset="0"/>
              </a:rPr>
              <a:t>Zmiany w strukturze </a:t>
            </a:r>
            <a:br>
              <a:rPr lang="pl-PL" sz="1800" b="1" dirty="0">
                <a:latin typeface="Candara" panose="020E0502030303020204" pitchFamily="34" charset="0"/>
              </a:rPr>
            </a:br>
            <a:r>
              <a:rPr lang="pl-PL" sz="1800" b="1" dirty="0">
                <a:latin typeface="Candara" panose="020E0502030303020204" pitchFamily="34" charset="0"/>
              </a:rPr>
              <a:t>produkcji energii elektrycznej</a:t>
            </a:r>
            <a:br>
              <a:rPr lang="pl-PL" sz="1800" b="1" dirty="0">
                <a:latin typeface="Candara" panose="020E0502030303020204" pitchFamily="34" charset="0"/>
              </a:rPr>
            </a:br>
            <a:r>
              <a:rPr lang="pl-PL" sz="1800" b="1" dirty="0">
                <a:latin typeface="Candara" panose="020E0502030303020204" pitchFamily="34" charset="0"/>
              </a:rPr>
              <a:t>w latach 2023-2024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9" t="2919" r="1775" b="2841"/>
          <a:stretch/>
        </p:blipFill>
        <p:spPr>
          <a:xfrm>
            <a:off x="212436" y="865909"/>
            <a:ext cx="8072582" cy="51261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70097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23875" y="365125"/>
            <a:ext cx="11182350" cy="815975"/>
          </a:xfrm>
        </p:spPr>
        <p:txBody>
          <a:bodyPr>
            <a:normAutofit/>
          </a:bodyPr>
          <a:lstStyle/>
          <a:p>
            <a:pPr algn="ctr"/>
            <a:r>
              <a:rPr lang="pl-PL" sz="3200" b="1" dirty="0">
                <a:latin typeface="Candara" panose="020E0502030303020204" pitchFamily="34" charset="0"/>
              </a:rPr>
              <a:t>Perspektywy zmian udziału wytwórców energii elektrycznej</a:t>
            </a:r>
            <a:endParaRPr lang="pl-PL" sz="3200" b="1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580" y="1266826"/>
            <a:ext cx="9358794" cy="5226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93251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71232" y="849745"/>
            <a:ext cx="4306731" cy="4188599"/>
          </a:xfrm>
        </p:spPr>
        <p:txBody>
          <a:bodyPr>
            <a:normAutofit/>
          </a:bodyPr>
          <a:lstStyle/>
          <a:p>
            <a:pPr algn="ctr"/>
            <a:r>
              <a:rPr lang="pl-PL" sz="1800" b="1" dirty="0">
                <a:latin typeface="Candara" panose="020E0502030303020204" pitchFamily="34" charset="0"/>
              </a:rPr>
              <a:t>Aktualna struktura wytwarzania </a:t>
            </a:r>
            <a:br>
              <a:rPr lang="pl-PL" sz="1800" b="1" dirty="0">
                <a:latin typeface="Candara" panose="020E0502030303020204" pitchFamily="34" charset="0"/>
              </a:rPr>
            </a:br>
            <a:r>
              <a:rPr lang="pl-PL" sz="1800" b="1" dirty="0">
                <a:latin typeface="Candara" panose="020E0502030303020204" pitchFamily="34" charset="0"/>
              </a:rPr>
              <a:t>energii elektrycznej w Polsce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90" r="5458"/>
          <a:stretch/>
        </p:blipFill>
        <p:spPr>
          <a:xfrm>
            <a:off x="356788" y="849746"/>
            <a:ext cx="7150436" cy="55695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467848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3011"/>
          </a:xfrm>
        </p:spPr>
        <p:txBody>
          <a:bodyPr>
            <a:normAutofit/>
          </a:bodyPr>
          <a:lstStyle/>
          <a:p>
            <a:r>
              <a:rPr lang="pl-PL" sz="2000" b="1" dirty="0">
                <a:latin typeface="Candara" panose="020E0502030303020204" pitchFamily="34" charset="0"/>
              </a:rPr>
              <a:t>Zmiany oraz prognoza zmian mocy zainstalowanej w poszczególnych źródłach wytwarzania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684" y="1088136"/>
            <a:ext cx="9562935" cy="54337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75995933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456</TotalTime>
  <Words>444</Words>
  <Application>Microsoft Office PowerPoint</Application>
  <PresentationFormat>Panoramiczny</PresentationFormat>
  <Paragraphs>54</Paragraphs>
  <Slides>26</Slides>
  <Notes>0</Notes>
  <HiddenSlides>0</HiddenSlides>
  <MMClips>0</MMClips>
  <ScaleCrop>false</ScaleCrop>
  <HeadingPairs>
    <vt:vector size="8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26</vt:i4>
      </vt:variant>
    </vt:vector>
  </HeadingPairs>
  <TitlesOfParts>
    <vt:vector size="33" baseType="lpstr">
      <vt:lpstr>Arial</vt:lpstr>
      <vt:lpstr>Calibri</vt:lpstr>
      <vt:lpstr>Calibri Light</vt:lpstr>
      <vt:lpstr>Candara</vt:lpstr>
      <vt:lpstr>Segoe UI</vt:lpstr>
      <vt:lpstr>Motyw pakietu Office</vt:lpstr>
      <vt:lpstr>Acrobat Document</vt:lpstr>
      <vt:lpstr>    UDZIAŁ KRAJOWEGO SYSTEMU ENERGETYCZNEGO W SYSTEMIE EUROPEJSKIM I PERSPEKTYWY JEGO ROZWOJU</vt:lpstr>
      <vt:lpstr>Połączona Sieć Europejska  1993- odłączenie KSE od systemu ZSRR (wraz z Czechami, Słowacją i Węgrami);  1995 – Połączenie z systemem zachodnioeuropejskim;</vt:lpstr>
      <vt:lpstr>  Plan Sieci Przesyłowej  Najwyższych Napięć  Połączenia transgraniczne Polski    </vt:lpstr>
      <vt:lpstr>Krajowa Dyspozycja Mocy</vt:lpstr>
      <vt:lpstr>Ostatnie zmiany na mapie sieci europejskich  Podłączenie do sieci europejskiej  Litwy, Łotwy i Estonii</vt:lpstr>
      <vt:lpstr> Zmiany w strukturze  produkcji energii elektrycznej w latach 2023-2024</vt:lpstr>
      <vt:lpstr>Perspektywy zmian udziału wytwórców energii elektrycznej</vt:lpstr>
      <vt:lpstr>Aktualna struktura wytwarzania  energii elektrycznej w Polsce</vt:lpstr>
      <vt:lpstr>Zmiany oraz prognoza zmian mocy zainstalowanej w poszczególnych źródłach wytwarzania</vt:lpstr>
      <vt:lpstr>Udział poszczególnych wytwórców w produkcji energii elektrycznej  na przestrzeni roku 2024</vt:lpstr>
      <vt:lpstr>Udział poszczególnych wytwórców w produkcji energii elektrycznej w I kwartale 2025</vt:lpstr>
      <vt:lpstr>Aktualna moc głównych  wytwórców OZE</vt:lpstr>
      <vt:lpstr>Mapa najkorzystniejszych lokalizacji turbin wiatrowych  na lądzie</vt:lpstr>
      <vt:lpstr>Wymagane prędkości wiatru do pracy turbin wiatrowych</vt:lpstr>
      <vt:lpstr>Wykresy zapotrzebowania i produkcji energii z fotowoltaiki  na przykładzie indywidualnego prosumenta</vt:lpstr>
      <vt:lpstr>Przykładowy wykres  tzw. „ciemnej flauty”  z listopada 2024</vt:lpstr>
      <vt:lpstr>Pokrycie zapotrzebowania na moc przez krajowe źródła wytwarzania</vt:lpstr>
      <vt:lpstr>Problem utrzymania stabilnych parametrów sieci (U, f) KSE</vt:lpstr>
      <vt:lpstr>Poglądowe przedstawienie wykorzystania mocy zainstalowanej w poszczególnych źródłach wytwarzania</vt:lpstr>
      <vt:lpstr>Zmiany cen na rynku energii elektrycznej w UE</vt:lpstr>
      <vt:lpstr>Typowy profil zapotrzebowania dobowego na moc</vt:lpstr>
      <vt:lpstr>Bazowe źródła energii elektrycznej w Europie</vt:lpstr>
      <vt:lpstr>Koreański plan rozwoju źródeł energetycznych</vt:lpstr>
      <vt:lpstr>Chiński plan rozwoju źródeł energetycznych</vt:lpstr>
      <vt:lpstr>Prezentacja programu PowerPoint</vt:lpstr>
      <vt:lpstr>Dziękuję za uwagę</vt:lpstr>
    </vt:vector>
  </TitlesOfParts>
  <Company>PGE Systemy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</dc:title>
  <dc:creator>Chlebny Jarosław [PGE GiEK O.El.Turów]</dc:creator>
  <cp:lastModifiedBy>Dariusz Janaś</cp:lastModifiedBy>
  <cp:revision>24</cp:revision>
  <dcterms:created xsi:type="dcterms:W3CDTF">2025-05-12T16:47:30Z</dcterms:created>
  <dcterms:modified xsi:type="dcterms:W3CDTF">2026-07-21T13:20:25Z</dcterms:modified>
</cp:coreProperties>
</file>